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66" r:id="rId7"/>
    <p:sldId id="259" r:id="rId8"/>
    <p:sldId id="278" r:id="rId9"/>
    <p:sldId id="279" r:id="rId10"/>
    <p:sldId id="280" r:id="rId11"/>
    <p:sldId id="281" r:id="rId12"/>
    <p:sldId id="268" r:id="rId13"/>
    <p:sldId id="276" r:id="rId14"/>
    <p:sldId id="269" r:id="rId15"/>
    <p:sldId id="270" r:id="rId16"/>
    <p:sldId id="271" r:id="rId17"/>
    <p:sldId id="277" r:id="rId18"/>
    <p:sldId id="27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9062" autoAdjust="0"/>
  </p:normalViewPr>
  <p:slideViewPr>
    <p:cSldViewPr snapToGrid="0">
      <p:cViewPr>
        <p:scale>
          <a:sx n="95" d="100"/>
          <a:sy n="95" d="100"/>
        </p:scale>
        <p:origin x="-182" y="2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34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2D3A-68F7-4317-9E0C-BD9861C32615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C3B4-93C7-4FFD-BE19-AB1D51347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7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2D3A-68F7-4317-9E0C-BD9861C32615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C3B4-93C7-4FFD-BE19-AB1D51347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91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2D3A-68F7-4317-9E0C-BD9861C32615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C3B4-93C7-4FFD-BE19-AB1D51347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03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2D3A-68F7-4317-9E0C-BD9861C32615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C3B4-93C7-4FFD-BE19-AB1D51347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71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2D3A-68F7-4317-9E0C-BD9861C32615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C3B4-93C7-4FFD-BE19-AB1D51347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59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2D3A-68F7-4317-9E0C-BD9861C32615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C3B4-93C7-4FFD-BE19-AB1D51347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60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2D3A-68F7-4317-9E0C-BD9861C32615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C3B4-93C7-4FFD-BE19-AB1D51347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46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2D3A-68F7-4317-9E0C-BD9861C32615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C3B4-93C7-4FFD-BE19-AB1D51347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05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2D3A-68F7-4317-9E0C-BD9861C32615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C3B4-93C7-4FFD-BE19-AB1D51347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76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2D3A-68F7-4317-9E0C-BD9861C32615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C3B4-93C7-4FFD-BE19-AB1D51347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72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2D3A-68F7-4317-9E0C-BD9861C32615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C3B4-93C7-4FFD-BE19-AB1D51347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0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2D3A-68F7-4317-9E0C-BD9861C32615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AC3B4-93C7-4FFD-BE19-AB1D51347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34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044" y="1675517"/>
            <a:ext cx="10038735" cy="1979708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Нуклеиновые кислоты и их роль в жизнедеятельности клетки</a:t>
            </a:r>
            <a:endParaRPr lang="ru-RU" sz="4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798" y="3655225"/>
            <a:ext cx="2841523" cy="21311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2420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>
            <p:ph type="title"/>
          </p:nvPr>
        </p:nvSpPr>
        <p:spPr>
          <a:xfrm>
            <a:off x="609600" y="0"/>
            <a:ext cx="10871200" cy="91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effectLst/>
              </a:rPr>
              <a:t>СТРУКТУРЫ ДНК</a:t>
            </a:r>
          </a:p>
        </p:txBody>
      </p:sp>
      <p:pic>
        <p:nvPicPr>
          <p:cNvPr id="6144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"/>
          <a:stretch>
            <a:fillRect/>
          </a:stretch>
        </p:blipFill>
        <p:spPr>
          <a:xfrm>
            <a:off x="812800" y="990601"/>
            <a:ext cx="10769600" cy="5692775"/>
          </a:xfrm>
        </p:spPr>
      </p:pic>
    </p:spTree>
    <p:extLst>
      <p:ext uri="{BB962C8B-B14F-4D97-AF65-F5344CB8AC3E}">
        <p14:creationId xmlns:p14="http://schemas.microsoft.com/office/powerpoint/2010/main" val="3246360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4" name="Rectangle 6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0"/>
            <a:ext cx="54864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Виды РНК</a:t>
            </a:r>
          </a:p>
        </p:txBody>
      </p:sp>
      <p:pic>
        <p:nvPicPr>
          <p:cNvPr id="22531" name="Picture 19" descr="1242603723_p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"/>
          <a:stretch>
            <a:fillRect/>
          </a:stretch>
        </p:blipFill>
        <p:spPr bwMode="auto">
          <a:xfrm>
            <a:off x="0" y="1295400"/>
            <a:ext cx="6809317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2971800"/>
            <a:ext cx="4258733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0" y="304800"/>
            <a:ext cx="40640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1405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090" y="574963"/>
            <a:ext cx="10515600" cy="38475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знаний на практике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918026"/>
              </p:ext>
            </p:extLst>
          </p:nvPr>
        </p:nvGraphicFramePr>
        <p:xfrm>
          <a:off x="791438" y="6153433"/>
          <a:ext cx="5166016" cy="57302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291504"/>
                <a:gridCol w="1291504"/>
                <a:gridCol w="1291504"/>
                <a:gridCol w="1291504"/>
              </a:tblGrid>
              <a:tr h="283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Г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" y="767343"/>
            <a:ext cx="12039600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задание. Работа с текстом.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Вставьте в текст «ДНК» пропущенные термины из предложенного перечня, используя для этого цифровые обозначения. Запишите в текст цифры выбранных ответов, а затем получившуюся последовательность цифр (по тексту) впишите в приведённую ниже таблицу.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ДНК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Молекула ДНК — биополимер, мономерами которого служат __________(А). В состав мономера входят остаток фосфорной кислоты,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пятиуглеродный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сахар — __________(Б) и азотистое основание. Азотистых оснований всего четыре: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аденин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гуанин,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цитозин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__________(В).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Бóльшая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часть ДНК сосредоточена в ядре, а небольшие её количества находятся в митохондриях и __________(Г).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ПЕРЕЧЕНЬ ТЕРМИНОВ: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рибоза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аминокислота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рибосома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урацил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нуклеотид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дезоксирибоза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7) пластида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тимин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Запишите в ответ цифры, расположив их в порядке, соответствующем буквам: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67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1109" y="53715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Пояснение.</a:t>
            </a: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/>
              <a:t>Молекула ДНК — биополимер, мономерами которого служат нуклеотид. В состав мономера входят остаток фосфорной кислоты, </a:t>
            </a:r>
            <a:r>
              <a:rPr lang="ru-RU" dirty="0" err="1"/>
              <a:t>пятиуглеродный</a:t>
            </a:r>
            <a:r>
              <a:rPr lang="ru-RU" dirty="0"/>
              <a:t> сахар — </a:t>
            </a:r>
            <a:r>
              <a:rPr lang="ru-RU" dirty="0" err="1"/>
              <a:t>дезоксирибоза</a:t>
            </a:r>
            <a:r>
              <a:rPr lang="ru-RU" dirty="0"/>
              <a:t> и азотистое основание. Азотистых оснований в ДНК всего четыре: </a:t>
            </a:r>
            <a:r>
              <a:rPr lang="ru-RU" dirty="0" err="1"/>
              <a:t>аденин</a:t>
            </a:r>
            <a:r>
              <a:rPr lang="ru-RU" dirty="0"/>
              <a:t>, гуанин, </a:t>
            </a:r>
            <a:r>
              <a:rPr lang="ru-RU" dirty="0" err="1"/>
              <a:t>цитозин</a:t>
            </a:r>
            <a:r>
              <a:rPr lang="ru-RU" dirty="0"/>
              <a:t> и </a:t>
            </a:r>
            <a:r>
              <a:rPr lang="ru-RU" dirty="0" err="1"/>
              <a:t>тимин</a:t>
            </a:r>
            <a:r>
              <a:rPr lang="ru-RU" dirty="0"/>
              <a:t>. </a:t>
            </a:r>
            <a:r>
              <a:rPr lang="ru-RU" dirty="0" err="1"/>
              <a:t>Бóльшая</a:t>
            </a:r>
            <a:r>
              <a:rPr lang="ru-RU" dirty="0"/>
              <a:t> часть ДНК сосредоточена в ядре, а небольшие её количества находятся в митохондриях и пластидах.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Ответ: 5687.</a:t>
            </a: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50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054" y="246207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задание. Решение задачи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А) Сколько нуклеотидов в гене кодируют последовательность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60 аминокислот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молекуле белка. В ответ запишите только соответствующее число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Пояснение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Каждую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аминокислоту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кодирует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три нуклеотида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60 аминокислот кодируются 180 нуклеотидами (60x3).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Ответ: 180.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16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12461"/>
            <a:ext cx="11831782" cy="52956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задание. Решение задачи на принцип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комплиментарности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В молекуле ДНК количество нуклеотидов 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цитозином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составляет 30% от общего числа. Какой процент нуклеотидов 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аденином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этой молекуле? В ответ запишите только соответствующее число.</a:t>
            </a:r>
          </a:p>
          <a:p>
            <a:pPr marL="0" indent="0" algn="just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Пояснение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Количества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разных видов нуклеотидов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аденина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тимина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гуанина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цитозина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в составе молекулы ДНК подчиняется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правилу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Чаргаффа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аденина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равно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количеству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тимина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гуанина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цитозину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А=Т, Г=Ц.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Количество всех нуклеотидов ДНК составляет 100% (А+Т+Г+Ц=100%).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цитозина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равно количеству гуанина (Ц=Г=30%),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сумма количества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цитозина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гуанина равна 60% (Ц+Г=60%).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аденин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тимин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остается 40%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А+Т=100-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(Ц+Г)=100-60=40%). А так как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аденин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тимин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содержатся в молекуле ДНК в равных количествах, то количество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аденина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тимина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составит по 20% (А=Т=40:2=20%).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28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8546" y="258810"/>
            <a:ext cx="11804072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задание. Задача на биосинтез белка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Антикодоны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тРНК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поступают к рибосомам в следующей последовательности нуклеотидов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УЦГ, ЦГА, ААУ, ЦЦЦ.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Определите последовательность нуклеотидов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иРНК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последовательность нуклеотидов на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ДНК,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кодирующих определенный белок и последовательность аминокислот во фрагменте молекулы синтезируемого белка, используя таблицу генетического кода: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https://ds04.infourok.ru/uploads/ex/117e/000e424d-55e69dd3/hello_html_709997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099" y="1461725"/>
            <a:ext cx="7431809" cy="485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2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632394"/>
              </p:ext>
            </p:extLst>
          </p:nvPr>
        </p:nvGraphicFramePr>
        <p:xfrm>
          <a:off x="0" y="277091"/>
          <a:ext cx="12095018" cy="6483927"/>
        </p:xfrm>
        <a:graphic>
          <a:graphicData uri="http://schemas.openxmlformats.org/drawingml/2006/table">
            <a:tbl>
              <a:tblPr/>
              <a:tblGrid>
                <a:gridCol w="10571018"/>
                <a:gridCol w="1524000"/>
              </a:tblGrid>
              <a:tr h="58944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верного ответа и указания к оцениванию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</a:tr>
              <a:tr h="1768344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По принципу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комплементарности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последовательность нуклеотидов на и-РНК: АГЦ-ГЦУ-УУА-ГГГ;2) тогда по принципу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комплементарности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основе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иРНК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находим ДНК: ТЦГ-ЦГА-ААТ-ЦЦЦ,</a:t>
                      </a:r>
                    </a:p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С помощью таблицы генетического кода на основе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иРНК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определяем последовательность аминокислот: СЕР-АЛА-ЛЕЙ-ГЛИ.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9448"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 включает все названные выше элементы, не содержит биологических ошибок.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82413"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 включает 2 из названных выше элементов и не содержит биологических ошибок, ИЛИ ответ включает 3 названных выше элемента, но содержит не грубые биологические ошибки.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5378"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 включает 1 из названных выше элементов и не содержит биологических ошибок, ИЛИ ответ включает 2 из названных выше элементов, но содержит не грубые биологические ошибки.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9448"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 неправильный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9448">
                <a:tc>
                  <a:txBody>
                    <a:bodyPr/>
                    <a:lstStyle/>
                    <a:p>
                      <a:pPr algn="l"/>
                      <a:r>
                        <a:rPr lang="ru-RU" sz="18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Максимальный балл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2744788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Пояснение.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6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Подведение итогов урока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Оцените свою работу на уроке…</a:t>
            </a:r>
          </a:p>
          <a:p>
            <a:pPr marL="0" indent="0">
              <a:buNone/>
            </a:pPr>
            <a:r>
              <a:rPr lang="ru-RU" dirty="0" smtClean="0"/>
              <a:t>Я узнал…</a:t>
            </a:r>
          </a:p>
          <a:p>
            <a:pPr marL="0" indent="0">
              <a:buNone/>
            </a:pPr>
            <a:r>
              <a:rPr lang="ru-RU" dirty="0" smtClean="0"/>
              <a:t>Я могу..</a:t>
            </a:r>
          </a:p>
          <a:p>
            <a:pPr marL="0" indent="0">
              <a:buNone/>
            </a:pPr>
            <a:r>
              <a:rPr lang="ru-RU" dirty="0" smtClean="0"/>
              <a:t>Я хочу…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070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236" y="304800"/>
            <a:ext cx="8028709" cy="67887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Посмотрите термины: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Segoe Print" panose="02000600000000000000" pitchFamily="2" charset="0"/>
              </a:rPr>
              <a:t>Углеводы</a:t>
            </a:r>
          </a:p>
          <a:p>
            <a:r>
              <a:rPr lang="ru-RU" sz="3600" b="1" i="1" dirty="0" smtClean="0">
                <a:latin typeface="Segoe Print" panose="02000600000000000000" pitchFamily="2" charset="0"/>
              </a:rPr>
              <a:t>Липиды</a:t>
            </a:r>
          </a:p>
          <a:p>
            <a:r>
              <a:rPr lang="ru-RU" sz="3600" b="1" i="1" dirty="0" smtClean="0">
                <a:latin typeface="Segoe Print" panose="02000600000000000000" pitchFamily="2" charset="0"/>
              </a:rPr>
              <a:t>Белки</a:t>
            </a:r>
          </a:p>
          <a:p>
            <a:r>
              <a:rPr lang="ru-RU" sz="3600" b="1" i="1" dirty="0" smtClean="0">
                <a:latin typeface="Segoe Print" panose="02000600000000000000" pitchFamily="2" charset="0"/>
              </a:rPr>
              <a:t>Нуклеиновые кислоты</a:t>
            </a:r>
          </a:p>
          <a:p>
            <a:pPr marL="0" indent="0">
              <a:buNone/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Задание: 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 объединяет эти термины?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Какой из них является новым для вас?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3775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982" y="277091"/>
            <a:ext cx="10494818" cy="1970189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Segoe Print" panose="02000600000000000000" pitchFamily="2" charset="0"/>
              </a:rPr>
              <a:t>Нуклеиновые кислоты </a:t>
            </a:r>
            <a:r>
              <a:rPr lang="ru-RU" sz="3200" b="1" dirty="0">
                <a:solidFill>
                  <a:srgbClr val="FF0000"/>
                </a:solidFill>
                <a:latin typeface="Segoe Print" panose="02000600000000000000" pitchFamily="2" charset="0"/>
              </a:rPr>
              <a:t>ДНК</a:t>
            </a:r>
            <a:r>
              <a:rPr lang="ru-RU" sz="3200" b="1" dirty="0">
                <a:latin typeface="Segoe Print" panose="02000600000000000000" pitchFamily="2" charset="0"/>
              </a:rPr>
              <a:t> </a:t>
            </a:r>
            <a:r>
              <a:rPr lang="ru-RU" sz="3200" dirty="0">
                <a:latin typeface="Segoe Print" panose="02000600000000000000" pitchFamily="2" charset="0"/>
              </a:rPr>
              <a:t>и</a:t>
            </a:r>
            <a:r>
              <a:rPr lang="ru-RU" sz="3200" b="1" dirty="0">
                <a:latin typeface="Segoe Print" panose="02000600000000000000" pitchFamily="2" charset="0"/>
              </a:rPr>
              <a:t> </a:t>
            </a:r>
            <a:r>
              <a:rPr lang="ru-RU" sz="3200" b="1" dirty="0">
                <a:solidFill>
                  <a:srgbClr val="FF0000"/>
                </a:solidFill>
                <a:latin typeface="Segoe Print" panose="02000600000000000000" pitchFamily="2" charset="0"/>
              </a:rPr>
              <a:t>РНК</a:t>
            </a:r>
            <a:r>
              <a:rPr lang="ru-RU" sz="3200" dirty="0">
                <a:latin typeface="Segoe Print" panose="02000600000000000000" pitchFamily="2" charset="0"/>
              </a:rPr>
              <a:t> — это полимеры, мономерами которых являются </a:t>
            </a:r>
            <a:r>
              <a:rPr lang="ru-RU" sz="3200" dirty="0" smtClean="0">
                <a:latin typeface="Segoe Print" panose="02000600000000000000" pitchFamily="2" charset="0"/>
              </a:rPr>
              <a:t>нуклеот</a:t>
            </a:r>
            <a:r>
              <a:rPr lang="ru-RU" sz="3200" b="1" u="sng" dirty="0" smtClean="0">
                <a:latin typeface="Segoe Print" panose="02000600000000000000" pitchFamily="2" charset="0"/>
              </a:rPr>
              <a:t>и</a:t>
            </a:r>
            <a:r>
              <a:rPr lang="ru-RU" sz="3200" dirty="0" smtClean="0">
                <a:latin typeface="Segoe Print" panose="02000600000000000000" pitchFamily="2" charset="0"/>
              </a:rPr>
              <a:t>ды.</a:t>
            </a:r>
            <a:endParaRPr lang="ru-RU" sz="3200" dirty="0">
              <a:latin typeface="Segoe Print" panose="02000600000000000000" pitchFamily="2" charset="0"/>
            </a:endParaRPr>
          </a:p>
        </p:txBody>
      </p:sp>
      <p:pic>
        <p:nvPicPr>
          <p:cNvPr id="1026" name="Picture 2" descr="https://fsd.videouroki.net/products/conspekty/bio10/13-atf-i-drugie-organicheskie-soedineniya-kletki.files/image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812" y="2139470"/>
            <a:ext cx="8766312" cy="427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79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564" y="5749636"/>
            <a:ext cx="7245928" cy="665019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Общая формула нуклеотида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03564" y="1496290"/>
            <a:ext cx="2175163" cy="2036619"/>
          </a:xfrm>
          <a:prstGeom prst="ellipse">
            <a:avLst/>
          </a:prstGeom>
          <a:solidFill>
            <a:schemeClr val="accent6">
              <a:lumMod val="40000"/>
              <a:lumOff val="6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978727" y="2521525"/>
            <a:ext cx="1066800" cy="0"/>
          </a:xfrm>
          <a:prstGeom prst="line">
            <a:avLst/>
          </a:prstGeom>
          <a:ln w="317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Правильный пятиугольник 6"/>
          <p:cNvSpPr/>
          <p:nvPr/>
        </p:nvSpPr>
        <p:spPr>
          <a:xfrm>
            <a:off x="4045527" y="1648690"/>
            <a:ext cx="2590800" cy="2078184"/>
          </a:xfrm>
          <a:prstGeom prst="pentagon">
            <a:avLst/>
          </a:prstGeom>
          <a:solidFill>
            <a:schemeClr val="accent6">
              <a:lumMod val="75000"/>
              <a:alpha val="8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636327" y="2459179"/>
            <a:ext cx="1066800" cy="0"/>
          </a:xfrm>
          <a:prstGeom prst="line">
            <a:avLst/>
          </a:prstGeom>
          <a:ln w="317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7703127" y="1648690"/>
            <a:ext cx="3075709" cy="188421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03563" y="4077794"/>
            <a:ext cx="3241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Фосфатная группа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96691" y="4188722"/>
            <a:ext cx="24730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/>
              <a:t>Пентозный</a:t>
            </a:r>
            <a:r>
              <a:rPr lang="ru-RU" sz="2000" b="1" dirty="0" smtClean="0"/>
              <a:t> сахар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243453" y="4188722"/>
            <a:ext cx="2549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Азотистое основание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42182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864" y="153576"/>
            <a:ext cx="9072318" cy="670442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1407469" y="2678381"/>
            <a:ext cx="5372103" cy="60086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Segoe Print" panose="02000600000000000000" pitchFamily="2" charset="0"/>
              </a:rPr>
              <a:t>Открытие </a:t>
            </a:r>
            <a:r>
              <a:rPr lang="ru-RU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ДНК</a:t>
            </a:r>
            <a:r>
              <a:rPr lang="ru-RU" dirty="0" smtClean="0">
                <a:latin typeface="Segoe Print" panose="02000600000000000000" pitchFamily="2" charset="0"/>
              </a:rPr>
              <a:t> большой шаг в биологии:</a:t>
            </a:r>
            <a:endParaRPr lang="ru-RU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54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image3.slideserve.com/5933673/slide18-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4749"/>
            <a:ext cx="5190692" cy="512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14" b="4330"/>
          <a:stretch/>
        </p:blipFill>
        <p:spPr>
          <a:xfrm>
            <a:off x="4946071" y="446422"/>
            <a:ext cx="6747165" cy="551103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273" y="595744"/>
            <a:ext cx="4648200" cy="67887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490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798" r="1458" b="1616"/>
          <a:stretch/>
        </p:blipFill>
        <p:spPr>
          <a:xfrm>
            <a:off x="789709" y="1648691"/>
            <a:ext cx="10598727" cy="43226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24545" y="452460"/>
            <a:ext cx="6761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Сравнение ДНК и РНК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87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7411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8000" y="152400"/>
            <a:ext cx="11379200" cy="4694238"/>
          </a:xfrm>
        </p:spPr>
      </p:pic>
    </p:spTree>
    <p:extLst>
      <p:ext uri="{BB962C8B-B14F-4D97-AF65-F5344CB8AC3E}">
        <p14:creationId xmlns:p14="http://schemas.microsoft.com/office/powerpoint/2010/main" val="3086265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>
            <p:ph type="title"/>
          </p:nvPr>
        </p:nvSpPr>
        <p:spPr>
          <a:xfrm>
            <a:off x="0" y="304800"/>
            <a:ext cx="6299200" cy="563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effectLst/>
              </a:rPr>
              <a:t>Цепи ДНК антипараллельны </a:t>
            </a:r>
          </a:p>
        </p:txBody>
      </p:sp>
      <p:sp>
        <p:nvSpPr>
          <p:cNvPr id="66563" name="Rectangle 3"/>
          <p:cNvSpPr>
            <a:spLocks noChangeArrowheads="1"/>
          </p:cNvSpPr>
          <p:nvPr>
            <p:ph type="body" idx="1"/>
          </p:nvPr>
        </p:nvSpPr>
        <p:spPr>
          <a:xfrm flipH="1">
            <a:off x="6604000" y="3200401"/>
            <a:ext cx="1016000" cy="2925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ffectLst/>
            </a:endParaRPr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051" y="533400"/>
            <a:ext cx="582294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36622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480</Words>
  <Application>Microsoft Office PowerPoint</Application>
  <PresentationFormat>Произвольный</PresentationFormat>
  <Paragraphs>96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Тема урока: Нуклеиновые кислоты и их роль в жизнедеятельности клетки</vt:lpstr>
      <vt:lpstr>Посмотрите термины:</vt:lpstr>
      <vt:lpstr>Нуклеиновые кислоты ДНК и РНК — это полимеры, мономерами которых являются нуклеотиды.</vt:lpstr>
      <vt:lpstr>Общая формула нуклеотида</vt:lpstr>
      <vt:lpstr>Открытие ДНК большой шаг в биологии:</vt:lpstr>
      <vt:lpstr> </vt:lpstr>
      <vt:lpstr>Презентация PowerPoint</vt:lpstr>
      <vt:lpstr>Презентация PowerPoint</vt:lpstr>
      <vt:lpstr>Цепи ДНК антипараллельны </vt:lpstr>
      <vt:lpstr>СТРУКТУРЫ ДНК</vt:lpstr>
      <vt:lpstr>Виды РНК</vt:lpstr>
      <vt:lpstr>Применение знаний на практике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Подведение итогов урока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АТФ и другие органические соединения клетки</dc:title>
  <dc:creator>аясмаа лакпар</dc:creator>
  <cp:lastModifiedBy>PC</cp:lastModifiedBy>
  <cp:revision>24</cp:revision>
  <dcterms:created xsi:type="dcterms:W3CDTF">2019-10-14T14:10:21Z</dcterms:created>
  <dcterms:modified xsi:type="dcterms:W3CDTF">2022-11-09T04:54:43Z</dcterms:modified>
</cp:coreProperties>
</file>